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9" r:id="rId5"/>
    <p:sldId id="274" r:id="rId6"/>
    <p:sldId id="258" r:id="rId7"/>
    <p:sldId id="277" r:id="rId8"/>
    <p:sldId id="260" r:id="rId9"/>
    <p:sldId id="261" r:id="rId10"/>
    <p:sldId id="270" r:id="rId11"/>
    <p:sldId id="265" r:id="rId12"/>
    <p:sldId id="267" r:id="rId13"/>
    <p:sldId id="280" r:id="rId14"/>
    <p:sldId id="281" r:id="rId15"/>
    <p:sldId id="282"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37373-C0F2-437E-B18F-29746A7401BF}"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37373-C0F2-437E-B18F-29746A7401BF}"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37373-C0F2-437E-B18F-29746A7401BF}"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37373-C0F2-437E-B18F-29746A7401BF}"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37373-C0F2-437E-B18F-29746A7401BF}"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37373-C0F2-437E-B18F-29746A7401BF}"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37373-C0F2-437E-B18F-29746A7401BF}"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37373-C0F2-437E-B18F-29746A7401BF}"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37373-C0F2-437E-B18F-29746A7401BF}"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37373-C0F2-437E-B18F-29746A7401BF}"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37373-C0F2-437E-B18F-29746A7401BF}"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627D-9E63-4B41-A5A4-DCE4E71386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37373-C0F2-437E-B18F-29746A7401BF}" type="datetimeFigureOut">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5627D-9E63-4B41-A5A4-DCE4E713863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accent3">
              <a:lumMod val="20000"/>
              <a:lumOff val="80000"/>
            </a:schemeClr>
          </a:solidFill>
        </p:spPr>
        <p:txBody>
          <a:bodyPr>
            <a:normAutofit/>
          </a:bodyPr>
          <a:lstStyle/>
          <a:p>
            <a:r>
              <a:rPr lang="en-US" dirty="0" smtClean="0">
                <a:solidFill>
                  <a:srgbClr val="002060"/>
                </a:solidFill>
                <a:latin typeface="Algerian" pitchFamily="82" charset="0"/>
              </a:rPr>
              <a:t>Glimpses of the Past</a:t>
            </a:r>
            <a:endParaRPr lang="en-US" dirty="0"/>
          </a:p>
        </p:txBody>
      </p:sp>
      <p:pic>
        <p:nvPicPr>
          <p:cNvPr id="4" name="Content Placeholder 3" descr="m45.jpg"/>
          <p:cNvPicPr>
            <a:picLocks noGrp="1" noChangeAspect="1"/>
          </p:cNvPicPr>
          <p:nvPr>
            <p:ph idx="1"/>
          </p:nvPr>
        </p:nvPicPr>
        <p:blipFill>
          <a:blip r:embed="rId2"/>
          <a:stretch>
            <a:fillRect/>
          </a:stretch>
        </p:blipFill>
        <p:spPr>
          <a:xfrm>
            <a:off x="0" y="990600"/>
            <a:ext cx="9144000" cy="5867401"/>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accent3">
              <a:lumMod val="20000"/>
              <a:lumOff val="80000"/>
            </a:schemeClr>
          </a:solidFill>
        </p:spPr>
        <p:txBody>
          <a:bodyPr>
            <a:normAutofit fontScale="90000"/>
          </a:bodyPr>
          <a:lstStyle/>
          <a:p>
            <a:r>
              <a:rPr lang="en-US" sz="3600" b="1" dirty="0" smtClean="0">
                <a:solidFill>
                  <a:srgbClr val="002060"/>
                </a:solidFill>
              </a:rPr>
              <a:t>GLOSSARY</a:t>
            </a:r>
            <a:endParaRPr lang="en-US" sz="3600" b="1" dirty="0">
              <a:solidFill>
                <a:srgbClr val="002060"/>
              </a:solidFill>
            </a:endParaRPr>
          </a:p>
        </p:txBody>
      </p:sp>
      <p:sp>
        <p:nvSpPr>
          <p:cNvPr id="3" name="Content Placeholder 2"/>
          <p:cNvSpPr>
            <a:spLocks noGrp="1"/>
          </p:cNvSpPr>
          <p:nvPr>
            <p:ph idx="1"/>
          </p:nvPr>
        </p:nvSpPr>
        <p:spPr>
          <a:xfrm>
            <a:off x="304800" y="533400"/>
            <a:ext cx="8610600" cy="6172200"/>
          </a:xfrm>
        </p:spPr>
        <p:txBody>
          <a:bodyPr>
            <a:noAutofit/>
          </a:bodyPr>
          <a:lstStyle/>
          <a:p>
            <a:pPr>
              <a:buNone/>
            </a:pPr>
            <a:r>
              <a:rPr lang="en-US" sz="2000" dirty="0" smtClean="0">
                <a:solidFill>
                  <a:srgbClr val="002060"/>
                </a:solidFill>
              </a:rPr>
              <a:t>1. Glimpse	 : </a:t>
            </a:r>
            <a:r>
              <a:rPr lang="en-US" sz="2000" i="1" dirty="0" smtClean="0">
                <a:solidFill>
                  <a:srgbClr val="002060"/>
                </a:solidFill>
              </a:rPr>
              <a:t>noun</a:t>
            </a:r>
            <a:endParaRPr lang="en-US" sz="2000" dirty="0" smtClean="0">
              <a:solidFill>
                <a:srgbClr val="002060"/>
              </a:solidFill>
            </a:endParaRPr>
          </a:p>
          <a:p>
            <a:pPr>
              <a:buNone/>
            </a:pPr>
            <a:r>
              <a:rPr lang="en-US" sz="2000" dirty="0" smtClean="0">
                <a:solidFill>
                  <a:srgbClr val="002060"/>
                </a:solidFill>
              </a:rPr>
              <a:t>			   a momentary or partial view.</a:t>
            </a:r>
          </a:p>
          <a:p>
            <a:pPr>
              <a:buNone/>
            </a:pPr>
            <a:endParaRPr lang="en-US" sz="2000" dirty="0" smtClean="0">
              <a:solidFill>
                <a:srgbClr val="002060"/>
              </a:solidFill>
            </a:endParaRPr>
          </a:p>
          <a:p>
            <a:pPr>
              <a:buNone/>
            </a:pPr>
            <a:r>
              <a:rPr lang="en-US" sz="2000" dirty="0" smtClean="0">
                <a:solidFill>
                  <a:srgbClr val="002060"/>
                </a:solidFill>
              </a:rPr>
              <a:t>2. Martyrs 	: </a:t>
            </a:r>
            <a:r>
              <a:rPr lang="en-US" sz="2000" i="1" dirty="0" smtClean="0">
                <a:solidFill>
                  <a:srgbClr val="002060"/>
                </a:solidFill>
              </a:rPr>
              <a:t>plural noun</a:t>
            </a:r>
          </a:p>
          <a:p>
            <a:pPr>
              <a:buNone/>
            </a:pPr>
            <a:r>
              <a:rPr lang="en-US" sz="2000" dirty="0" smtClean="0">
                <a:solidFill>
                  <a:srgbClr val="002060"/>
                </a:solidFill>
              </a:rPr>
              <a:t>			  a person who is killed because of their beliefs.</a:t>
            </a:r>
          </a:p>
          <a:p>
            <a:pPr>
              <a:buNone/>
            </a:pPr>
            <a:endParaRPr lang="en-US" sz="2000" dirty="0" smtClean="0">
              <a:solidFill>
                <a:srgbClr val="002060"/>
              </a:solidFill>
            </a:endParaRPr>
          </a:p>
          <a:p>
            <a:pPr>
              <a:buNone/>
            </a:pPr>
            <a:r>
              <a:rPr lang="en-US" sz="2000" dirty="0" smtClean="0">
                <a:solidFill>
                  <a:srgbClr val="002060"/>
                </a:solidFill>
              </a:rPr>
              <a:t>3. Scorned	 : </a:t>
            </a:r>
            <a:r>
              <a:rPr lang="en-US" sz="2000" i="1" dirty="0" smtClean="0">
                <a:solidFill>
                  <a:srgbClr val="002060"/>
                </a:solidFill>
              </a:rPr>
              <a:t>verb : past tense</a:t>
            </a:r>
          </a:p>
          <a:p>
            <a:pPr>
              <a:buNone/>
            </a:pPr>
            <a:r>
              <a:rPr lang="en-US" sz="2000" i="1" dirty="0" smtClean="0">
                <a:solidFill>
                  <a:srgbClr val="002060"/>
                </a:solidFill>
              </a:rPr>
              <a:t>		               	</a:t>
            </a:r>
            <a:r>
              <a:rPr lang="en-US" sz="2000" dirty="0" smtClean="0">
                <a:solidFill>
                  <a:srgbClr val="002060"/>
                </a:solidFill>
              </a:rPr>
              <a:t>feel or express contempt</a:t>
            </a:r>
          </a:p>
          <a:p>
            <a:pPr>
              <a:buNone/>
            </a:pPr>
            <a:endParaRPr lang="en-US" sz="2000" dirty="0" smtClean="0">
              <a:solidFill>
                <a:srgbClr val="002060"/>
              </a:solidFill>
            </a:endParaRPr>
          </a:p>
          <a:p>
            <a:pPr>
              <a:buNone/>
            </a:pPr>
            <a:r>
              <a:rPr lang="en-US" sz="2000" dirty="0" smtClean="0">
                <a:solidFill>
                  <a:srgbClr val="002060"/>
                </a:solidFill>
              </a:rPr>
              <a:t>4. Short – sighted : </a:t>
            </a:r>
            <a:r>
              <a:rPr lang="en-US" sz="2000" i="1" dirty="0" smtClean="0">
                <a:solidFill>
                  <a:srgbClr val="002060"/>
                </a:solidFill>
              </a:rPr>
              <a:t>adjective</a:t>
            </a:r>
          </a:p>
          <a:p>
            <a:pPr>
              <a:buNone/>
            </a:pPr>
            <a:r>
              <a:rPr lang="en-US" sz="2000" i="1" dirty="0" smtClean="0">
                <a:solidFill>
                  <a:srgbClr val="002060"/>
                </a:solidFill>
              </a:rPr>
              <a:t>			  </a:t>
            </a:r>
            <a:r>
              <a:rPr lang="en-US" sz="2000" dirty="0" smtClean="0">
                <a:solidFill>
                  <a:srgbClr val="002060"/>
                </a:solidFill>
              </a:rPr>
              <a:t>lacking imagination or foresight.</a:t>
            </a:r>
          </a:p>
          <a:p>
            <a:pPr>
              <a:buNone/>
            </a:pPr>
            <a:endParaRPr lang="en-US" sz="2000" dirty="0" smtClean="0">
              <a:solidFill>
                <a:srgbClr val="002060"/>
              </a:solidFill>
            </a:endParaRPr>
          </a:p>
          <a:p>
            <a:pPr>
              <a:buNone/>
            </a:pPr>
            <a:r>
              <a:rPr lang="en-US" sz="2000" dirty="0" smtClean="0">
                <a:solidFill>
                  <a:srgbClr val="002060"/>
                </a:solidFill>
              </a:rPr>
              <a:t>5. Subdue	 : </a:t>
            </a:r>
            <a:r>
              <a:rPr lang="en-US" sz="2000" i="1" dirty="0" smtClean="0">
                <a:solidFill>
                  <a:srgbClr val="002060"/>
                </a:solidFill>
              </a:rPr>
              <a:t>verb</a:t>
            </a:r>
          </a:p>
          <a:p>
            <a:pPr>
              <a:buNone/>
            </a:pPr>
            <a:r>
              <a:rPr lang="en-US" sz="2000" i="1" dirty="0" smtClean="0">
                <a:solidFill>
                  <a:srgbClr val="002060"/>
                </a:solidFill>
              </a:rPr>
              <a:t>			 </a:t>
            </a:r>
            <a:r>
              <a:rPr lang="en-US" sz="2000" dirty="0" smtClean="0">
                <a:solidFill>
                  <a:srgbClr val="002060"/>
                </a:solidFill>
              </a:rPr>
              <a:t>conquer / overpower</a:t>
            </a:r>
          </a:p>
          <a:p>
            <a:pPr>
              <a:buNone/>
            </a:pPr>
            <a:endParaRPr lang="en-US" sz="2000" dirty="0" smtClean="0">
              <a:solidFill>
                <a:srgbClr val="002060"/>
              </a:solidFill>
            </a:endParaRPr>
          </a:p>
          <a:p>
            <a:pPr>
              <a:buNone/>
            </a:pPr>
            <a:r>
              <a:rPr lang="en-US" sz="2000" dirty="0" smtClean="0">
                <a:solidFill>
                  <a:srgbClr val="002060"/>
                </a:solidFill>
              </a:rPr>
              <a:t>6. Thug		 :  </a:t>
            </a:r>
            <a:r>
              <a:rPr lang="en-US" sz="2000" i="1" dirty="0" smtClean="0">
                <a:solidFill>
                  <a:srgbClr val="002060"/>
                </a:solidFill>
              </a:rPr>
              <a:t>noun</a:t>
            </a:r>
          </a:p>
          <a:p>
            <a:pPr>
              <a:buNone/>
            </a:pPr>
            <a:r>
              <a:rPr lang="en-US" sz="2000" i="1" dirty="0" smtClean="0">
                <a:solidFill>
                  <a:srgbClr val="002060"/>
                </a:solidFill>
              </a:rPr>
              <a:t>			 </a:t>
            </a:r>
            <a:r>
              <a:rPr lang="en-US" sz="2000" dirty="0" smtClean="0">
                <a:solidFill>
                  <a:srgbClr val="002060"/>
                </a:solidFill>
              </a:rPr>
              <a:t>a violent person / a bandit / a robber</a:t>
            </a:r>
          </a:p>
          <a:p>
            <a:pPr>
              <a:buNone/>
            </a:pPr>
            <a:r>
              <a:rPr lang="en-US" sz="2000" dirty="0" smtClean="0">
                <a:solidFill>
                  <a:srgbClr val="002060"/>
                </a:solidFill>
              </a:rPr>
              <a:t/>
            </a:r>
            <a:br>
              <a:rPr lang="en-US" sz="2000" dirty="0" smtClean="0">
                <a:solidFill>
                  <a:srgbClr val="002060"/>
                </a:solidFill>
              </a:rPr>
            </a:b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3">
              <a:lumMod val="20000"/>
              <a:lumOff val="80000"/>
            </a:schemeClr>
          </a:solidFill>
        </p:spPr>
        <p:txBody>
          <a:bodyPr>
            <a:normAutofit/>
          </a:bodyPr>
          <a:lstStyle/>
          <a:p>
            <a:r>
              <a:rPr lang="en-US" sz="3200" b="1" dirty="0" smtClean="0">
                <a:solidFill>
                  <a:srgbClr val="002060"/>
                </a:solidFill>
              </a:rPr>
              <a:t>Exercise for Practice (I)</a:t>
            </a:r>
            <a:endParaRPr lang="en-US" sz="3200" b="1" dirty="0">
              <a:solidFill>
                <a:srgbClr val="002060"/>
              </a:solidFill>
            </a:endParaRPr>
          </a:p>
        </p:txBody>
      </p:sp>
      <p:pic>
        <p:nvPicPr>
          <p:cNvPr id="4" name="Picture 2"/>
          <p:cNvPicPr>
            <a:picLocks noChangeAspect="1" noChangeArrowheads="1"/>
          </p:cNvPicPr>
          <p:nvPr/>
        </p:nvPicPr>
        <p:blipFill>
          <a:blip r:embed="rId2"/>
          <a:srcRect/>
          <a:stretch>
            <a:fillRect/>
          </a:stretch>
        </p:blipFill>
        <p:spPr bwMode="auto">
          <a:xfrm>
            <a:off x="381000" y="1981200"/>
            <a:ext cx="4267200" cy="4343400"/>
          </a:xfrm>
          <a:prstGeom prst="rect">
            <a:avLst/>
          </a:prstGeom>
          <a:noFill/>
          <a:ln w="9525">
            <a:noFill/>
            <a:miter lim="800000"/>
            <a:headEnd/>
            <a:tailEnd/>
          </a:ln>
          <a:effectLst/>
        </p:spPr>
      </p:pic>
      <p:pic>
        <p:nvPicPr>
          <p:cNvPr id="5" name="Picture 4" descr="m1.jpg"/>
          <p:cNvPicPr>
            <a:picLocks noChangeAspect="1"/>
          </p:cNvPicPr>
          <p:nvPr/>
        </p:nvPicPr>
        <p:blipFill>
          <a:blip r:embed="rId3"/>
          <a:stretch>
            <a:fillRect/>
          </a:stretch>
        </p:blipFill>
        <p:spPr>
          <a:xfrm>
            <a:off x="4876800" y="2057400"/>
            <a:ext cx="3886200" cy="4267200"/>
          </a:xfrm>
          <a:prstGeom prst="rect">
            <a:avLst/>
          </a:prstGeom>
        </p:spPr>
      </p:pic>
      <p:sp>
        <p:nvSpPr>
          <p:cNvPr id="3" name="Content Placeholder 2"/>
          <p:cNvSpPr>
            <a:spLocks noGrp="1"/>
          </p:cNvSpPr>
          <p:nvPr>
            <p:ph idx="1"/>
          </p:nvPr>
        </p:nvSpPr>
        <p:spPr>
          <a:xfrm>
            <a:off x="304800" y="914400"/>
            <a:ext cx="8534400" cy="5638800"/>
          </a:xfrm>
        </p:spPr>
        <p:txBody>
          <a:bodyPr>
            <a:normAutofit/>
          </a:bodyPr>
          <a:lstStyle/>
          <a:p>
            <a:pPr algn="just">
              <a:buNone/>
            </a:pPr>
            <a:r>
              <a:rPr lang="en-US" sz="2800" dirty="0" smtClean="0">
                <a:solidFill>
                  <a:srgbClr val="002060"/>
                </a:solidFill>
              </a:rPr>
              <a:t>1. Look at the first picture and identify the singer. Who else do you see in the second picture? </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33400"/>
            <a:ext cx="8229600" cy="5867400"/>
          </a:xfrm>
        </p:spPr>
        <p:txBody>
          <a:bodyPr>
            <a:normAutofit/>
          </a:bodyPr>
          <a:lstStyle/>
          <a:p>
            <a:pPr algn="just">
              <a:buNone/>
            </a:pPr>
            <a:endParaRPr lang="en-US" sz="3600" dirty="0" smtClean="0">
              <a:solidFill>
                <a:srgbClr val="002060"/>
              </a:solidFill>
            </a:endParaRPr>
          </a:p>
          <a:p>
            <a:pPr algn="just">
              <a:buNone/>
            </a:pPr>
            <a:r>
              <a:rPr lang="en-US" sz="3600" dirty="0" smtClean="0">
                <a:solidFill>
                  <a:srgbClr val="002060"/>
                </a:solidFill>
              </a:rPr>
              <a:t>2. What do you understand by the Company’s “superior weapons”?</a:t>
            </a:r>
          </a:p>
          <a:p>
            <a:pPr algn="just">
              <a:buNone/>
            </a:pPr>
            <a:endParaRPr lang="en-US" sz="3600" dirty="0" smtClean="0">
              <a:solidFill>
                <a:srgbClr val="002060"/>
              </a:solidFill>
            </a:endParaRPr>
          </a:p>
          <a:p>
            <a:pPr algn="just">
              <a:buNone/>
            </a:pPr>
            <a:r>
              <a:rPr lang="en-US" sz="3600" dirty="0" smtClean="0">
                <a:solidFill>
                  <a:srgbClr val="002060"/>
                </a:solidFill>
              </a:rPr>
              <a:t>3. Who is an artisan? Why do you think the artisans suffered?</a:t>
            </a:r>
          </a:p>
          <a:p>
            <a:pPr algn="just">
              <a:buNone/>
            </a:pPr>
            <a:endParaRPr lang="en-US" sz="3600" dirty="0" smtClean="0">
              <a:solidFill>
                <a:srgbClr val="002060"/>
              </a:solidFill>
            </a:endParaRPr>
          </a:p>
          <a:p>
            <a:pPr algn="just">
              <a:buNone/>
            </a:pPr>
            <a:r>
              <a:rPr lang="en-US" sz="3600" dirty="0" smtClean="0">
                <a:solidFill>
                  <a:srgbClr val="002060"/>
                </a:solidFill>
              </a:rPr>
              <a:t>4. How did the East India Company subdue the Indian princes?</a:t>
            </a:r>
          </a:p>
          <a:p>
            <a:pPr algn="just">
              <a:buNone/>
            </a:pPr>
            <a:endParaRPr lang="en-US" sz="36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4">
              <a:lumMod val="20000"/>
              <a:lumOff val="80000"/>
            </a:schemeClr>
          </a:solidFill>
        </p:spPr>
        <p:txBody>
          <a:bodyPr>
            <a:normAutofit/>
          </a:bodyPr>
          <a:lstStyle/>
          <a:p>
            <a:r>
              <a:rPr lang="en-US" dirty="0" smtClean="0">
                <a:solidFill>
                  <a:srgbClr val="002060"/>
                </a:solidFill>
              </a:rPr>
              <a:t>Multiple Choice Questions</a:t>
            </a:r>
            <a:endParaRPr lang="en-US" dirty="0">
              <a:solidFill>
                <a:srgbClr val="002060"/>
              </a:solidFill>
            </a:endParaRPr>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pPr marL="514350" indent="-514350" algn="just">
              <a:buAutoNum type="arabicPeriod"/>
            </a:pPr>
            <a:r>
              <a:rPr lang="en-US" sz="3000" dirty="0" err="1" smtClean="0">
                <a:solidFill>
                  <a:srgbClr val="002060"/>
                </a:solidFill>
              </a:rPr>
              <a:t>Lata</a:t>
            </a:r>
            <a:r>
              <a:rPr lang="en-US" sz="3000" dirty="0" smtClean="0">
                <a:solidFill>
                  <a:srgbClr val="002060"/>
                </a:solidFill>
              </a:rPr>
              <a:t> </a:t>
            </a:r>
            <a:r>
              <a:rPr lang="en-US" sz="3000" dirty="0" err="1" smtClean="0">
                <a:solidFill>
                  <a:srgbClr val="002060"/>
                </a:solidFill>
              </a:rPr>
              <a:t>Mangeshkar</a:t>
            </a:r>
            <a:r>
              <a:rPr lang="en-US" sz="3000" dirty="0" smtClean="0">
                <a:solidFill>
                  <a:srgbClr val="002060"/>
                </a:solidFill>
              </a:rPr>
              <a:t> singing a song “oh my countrymen…” at a function in Delhi. The occasion must be</a:t>
            </a:r>
          </a:p>
          <a:p>
            <a:pPr marL="514350" indent="-514350" algn="just">
              <a:buNone/>
            </a:pPr>
            <a:r>
              <a:rPr lang="en-US" sz="3000" dirty="0" smtClean="0">
                <a:solidFill>
                  <a:srgbClr val="002060"/>
                </a:solidFill>
              </a:rPr>
              <a:t>(</a:t>
            </a:r>
            <a:r>
              <a:rPr lang="en-US" sz="3000" dirty="0" err="1" smtClean="0">
                <a:solidFill>
                  <a:srgbClr val="002060"/>
                </a:solidFill>
              </a:rPr>
              <a:t>i</a:t>
            </a:r>
            <a:r>
              <a:rPr lang="en-US" sz="3000" dirty="0" smtClean="0">
                <a:solidFill>
                  <a:srgbClr val="002060"/>
                </a:solidFill>
              </a:rPr>
              <a:t>). The dawn of India’s Independence where the martyrs and their sacrifices are remembered </a:t>
            </a:r>
          </a:p>
          <a:p>
            <a:pPr marL="514350" indent="-514350" algn="just">
              <a:buNone/>
            </a:pPr>
            <a:r>
              <a:rPr lang="en-US" sz="3000" dirty="0" smtClean="0">
                <a:solidFill>
                  <a:srgbClr val="002060"/>
                </a:solidFill>
              </a:rPr>
              <a:t>(ii). The atrocities of British against the animals</a:t>
            </a:r>
          </a:p>
          <a:p>
            <a:pPr marL="514350" indent="-514350" algn="just">
              <a:buNone/>
            </a:pPr>
            <a:r>
              <a:rPr lang="en-US" sz="3000" dirty="0" smtClean="0">
                <a:solidFill>
                  <a:srgbClr val="002060"/>
                </a:solidFill>
              </a:rPr>
              <a:t>(iii). None of </a:t>
            </a:r>
            <a:r>
              <a:rPr lang="en-US" sz="3000" smtClean="0">
                <a:solidFill>
                  <a:srgbClr val="002060"/>
                </a:solidFill>
              </a:rPr>
              <a:t>the options</a:t>
            </a:r>
          </a:p>
          <a:p>
            <a:pPr marL="514350" indent="-514350" algn="just">
              <a:buNone/>
            </a:pPr>
            <a:endParaRPr lang="en-US" sz="3000" dirty="0" smtClean="0">
              <a:solidFill>
                <a:srgbClr val="002060"/>
              </a:solidFill>
            </a:endParaRPr>
          </a:p>
          <a:p>
            <a:pPr marL="514350" indent="-514350" algn="just">
              <a:buNone/>
            </a:pPr>
            <a:r>
              <a:rPr lang="en-US" sz="3000" dirty="0" smtClean="0">
                <a:solidFill>
                  <a:srgbClr val="002060"/>
                </a:solidFill>
              </a:rPr>
              <a:t>2. The word ‘superior weapons’ means </a:t>
            </a:r>
          </a:p>
          <a:p>
            <a:pPr marL="514350" indent="-514350" algn="just">
              <a:buNone/>
            </a:pPr>
            <a:r>
              <a:rPr lang="en-US" sz="3000" dirty="0" smtClean="0">
                <a:solidFill>
                  <a:srgbClr val="002060"/>
                </a:solidFill>
              </a:rPr>
              <a:t>(</a:t>
            </a:r>
            <a:r>
              <a:rPr lang="en-US" sz="3000" dirty="0" err="1" smtClean="0">
                <a:solidFill>
                  <a:srgbClr val="002060"/>
                </a:solidFill>
              </a:rPr>
              <a:t>i</a:t>
            </a:r>
            <a:r>
              <a:rPr lang="en-US" sz="3000" dirty="0" smtClean="0">
                <a:solidFill>
                  <a:srgbClr val="002060"/>
                </a:solidFill>
              </a:rPr>
              <a:t>). All their wits, rules , regulations and using of advanced form of  arms and ammunition.</a:t>
            </a:r>
          </a:p>
          <a:p>
            <a:pPr marL="514350" indent="-514350" algn="just">
              <a:buNone/>
            </a:pPr>
            <a:r>
              <a:rPr lang="en-US" sz="3000" dirty="0" smtClean="0">
                <a:solidFill>
                  <a:srgbClr val="002060"/>
                </a:solidFill>
              </a:rPr>
              <a:t>(ii). All their intelligence</a:t>
            </a:r>
          </a:p>
          <a:p>
            <a:pPr marL="514350" indent="-514350" algn="just">
              <a:buNone/>
            </a:pPr>
            <a:r>
              <a:rPr lang="en-US" sz="3000" dirty="0" smtClean="0">
                <a:solidFill>
                  <a:srgbClr val="002060"/>
                </a:solidFill>
              </a:rPr>
              <a:t>(iii). All their might and </a:t>
            </a:r>
            <a:r>
              <a:rPr lang="en-US" sz="3000" dirty="0" err="1" smtClean="0">
                <a:solidFill>
                  <a:srgbClr val="002060"/>
                </a:solidFill>
              </a:rPr>
              <a:t>valour</a:t>
            </a:r>
            <a:endParaRPr lang="en-US" sz="3000" dirty="0" smtClean="0">
              <a:solidFill>
                <a:srgbClr val="002060"/>
              </a:solidFill>
            </a:endParaRPr>
          </a:p>
          <a:p>
            <a:pPr marL="514350" indent="-51435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pPr algn="just">
              <a:buNone/>
            </a:pPr>
            <a:r>
              <a:rPr lang="en-US" dirty="0" smtClean="0">
                <a:solidFill>
                  <a:srgbClr val="002060"/>
                </a:solidFill>
              </a:rPr>
              <a:t>3. The East India Company could easily subdue Indian princes because</a:t>
            </a:r>
          </a:p>
          <a:p>
            <a:pPr algn="just">
              <a:buNone/>
            </a:pPr>
            <a:r>
              <a:rPr lang="en-US" dirty="0" smtClean="0">
                <a:solidFill>
                  <a:srgbClr val="002060"/>
                </a:solidFill>
              </a:rPr>
              <a:t>(</a:t>
            </a:r>
            <a:r>
              <a:rPr lang="en-US" dirty="0" err="1" smtClean="0">
                <a:solidFill>
                  <a:srgbClr val="002060"/>
                </a:solidFill>
              </a:rPr>
              <a:t>i</a:t>
            </a:r>
            <a:r>
              <a:rPr lang="en-US" dirty="0" smtClean="0">
                <a:solidFill>
                  <a:srgbClr val="002060"/>
                </a:solidFill>
              </a:rPr>
              <a:t>). There were constant rivalries between the Indian princes</a:t>
            </a:r>
          </a:p>
          <a:p>
            <a:pPr algn="just">
              <a:buNone/>
            </a:pPr>
            <a:r>
              <a:rPr lang="en-US" dirty="0" smtClean="0">
                <a:solidFill>
                  <a:srgbClr val="002060"/>
                </a:solidFill>
              </a:rPr>
              <a:t>(ii). Indian princes were short sighted.</a:t>
            </a:r>
          </a:p>
          <a:p>
            <a:pPr algn="just">
              <a:buNone/>
            </a:pPr>
            <a:r>
              <a:rPr lang="en-US" dirty="0" smtClean="0">
                <a:solidFill>
                  <a:srgbClr val="002060"/>
                </a:solidFill>
              </a:rPr>
              <a:t>(iii). Both (</a:t>
            </a:r>
            <a:r>
              <a:rPr lang="en-US" dirty="0" err="1" smtClean="0">
                <a:solidFill>
                  <a:srgbClr val="002060"/>
                </a:solidFill>
              </a:rPr>
              <a:t>i</a:t>
            </a:r>
            <a:r>
              <a:rPr lang="en-US" dirty="0" smtClean="0">
                <a:solidFill>
                  <a:srgbClr val="002060"/>
                </a:solidFill>
              </a:rPr>
              <a:t>) and (ii)</a:t>
            </a:r>
          </a:p>
          <a:p>
            <a:pPr algn="just">
              <a:buNone/>
            </a:pPr>
            <a:endParaRPr lang="en-US" dirty="0" smtClean="0">
              <a:solidFill>
                <a:srgbClr val="002060"/>
              </a:solidFill>
            </a:endParaRPr>
          </a:p>
          <a:p>
            <a:pPr algn="just">
              <a:buNone/>
            </a:pPr>
            <a:r>
              <a:rPr lang="en-US" dirty="0" smtClean="0">
                <a:solidFill>
                  <a:srgbClr val="002060"/>
                </a:solidFill>
              </a:rPr>
              <a:t>4. ________ of Mysore fought the British till he died fighting</a:t>
            </a:r>
          </a:p>
          <a:p>
            <a:pPr algn="just">
              <a:buNone/>
            </a:pPr>
            <a:r>
              <a:rPr lang="en-US" dirty="0" smtClean="0">
                <a:solidFill>
                  <a:srgbClr val="002060"/>
                </a:solidFill>
              </a:rPr>
              <a:t>(</a:t>
            </a:r>
            <a:r>
              <a:rPr lang="en-US" dirty="0" err="1" smtClean="0">
                <a:solidFill>
                  <a:srgbClr val="002060"/>
                </a:solidFill>
              </a:rPr>
              <a:t>i</a:t>
            </a:r>
            <a:r>
              <a:rPr lang="en-US" dirty="0" smtClean="0">
                <a:solidFill>
                  <a:srgbClr val="002060"/>
                </a:solidFill>
              </a:rPr>
              <a:t>). </a:t>
            </a:r>
            <a:r>
              <a:rPr lang="en-US" dirty="0" err="1" smtClean="0">
                <a:solidFill>
                  <a:srgbClr val="002060"/>
                </a:solidFill>
              </a:rPr>
              <a:t>Tipu</a:t>
            </a:r>
            <a:r>
              <a:rPr lang="en-US" dirty="0" smtClean="0">
                <a:solidFill>
                  <a:srgbClr val="002060"/>
                </a:solidFill>
              </a:rPr>
              <a:t> Sultan</a:t>
            </a:r>
          </a:p>
          <a:p>
            <a:pPr algn="just">
              <a:buNone/>
            </a:pPr>
            <a:r>
              <a:rPr lang="en-US" dirty="0" smtClean="0">
                <a:solidFill>
                  <a:srgbClr val="002060"/>
                </a:solidFill>
              </a:rPr>
              <a:t>(ii). </a:t>
            </a:r>
            <a:r>
              <a:rPr lang="en-US" dirty="0" err="1" smtClean="0">
                <a:solidFill>
                  <a:srgbClr val="002060"/>
                </a:solidFill>
              </a:rPr>
              <a:t>Kunwar</a:t>
            </a:r>
            <a:r>
              <a:rPr lang="en-US" dirty="0" smtClean="0">
                <a:solidFill>
                  <a:srgbClr val="002060"/>
                </a:solidFill>
              </a:rPr>
              <a:t> Singh</a:t>
            </a:r>
          </a:p>
          <a:p>
            <a:pPr algn="just">
              <a:buNone/>
            </a:pPr>
            <a:r>
              <a:rPr lang="en-US" dirty="0" smtClean="0">
                <a:solidFill>
                  <a:srgbClr val="002060"/>
                </a:solidFill>
              </a:rPr>
              <a:t>(iii). </a:t>
            </a:r>
            <a:r>
              <a:rPr lang="en-US" dirty="0" err="1" smtClean="0">
                <a:solidFill>
                  <a:srgbClr val="002060"/>
                </a:solidFill>
              </a:rPr>
              <a:t>Peshwa</a:t>
            </a:r>
            <a:r>
              <a:rPr lang="en-US" dirty="0" smtClean="0">
                <a:solidFill>
                  <a:srgbClr val="002060"/>
                </a:solidFill>
              </a:rPr>
              <a:t> </a:t>
            </a:r>
            <a:r>
              <a:rPr lang="en-US" dirty="0" err="1" smtClean="0">
                <a:solidFill>
                  <a:srgbClr val="002060"/>
                </a:solidFill>
              </a:rPr>
              <a:t>Baji</a:t>
            </a:r>
            <a:r>
              <a:rPr lang="en-US" dirty="0" smtClean="0">
                <a:solidFill>
                  <a:srgbClr val="002060"/>
                </a:solidFill>
              </a:rPr>
              <a:t> </a:t>
            </a:r>
            <a:r>
              <a:rPr lang="en-US" dirty="0" err="1" smtClean="0">
                <a:solidFill>
                  <a:srgbClr val="002060"/>
                </a:solidFill>
              </a:rPr>
              <a:t>Rao</a:t>
            </a:r>
            <a:endParaRPr lang="en-US"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pPr>
              <a:buNone/>
            </a:pPr>
            <a:r>
              <a:rPr lang="en-US" dirty="0" smtClean="0">
                <a:solidFill>
                  <a:srgbClr val="002060"/>
                </a:solidFill>
              </a:rPr>
              <a:t>5. Between 1822 and1836 famines ruined the lives of </a:t>
            </a:r>
            <a:r>
              <a:rPr lang="en-US" dirty="0" err="1" smtClean="0">
                <a:solidFill>
                  <a:srgbClr val="002060"/>
                </a:solidFill>
              </a:rPr>
              <a:t>indian</a:t>
            </a:r>
            <a:r>
              <a:rPr lang="en-US" dirty="0" smtClean="0">
                <a:solidFill>
                  <a:srgbClr val="002060"/>
                </a:solidFill>
              </a:rPr>
              <a:t> farmers and artisans. About ______Indians died of starvation.</a:t>
            </a:r>
          </a:p>
          <a:p>
            <a:pPr>
              <a:buNone/>
            </a:pPr>
            <a:r>
              <a:rPr lang="en-US" dirty="0" smtClean="0">
                <a:solidFill>
                  <a:srgbClr val="002060"/>
                </a:solidFill>
              </a:rPr>
              <a:t>(</a:t>
            </a:r>
            <a:r>
              <a:rPr lang="en-US" dirty="0" err="1" smtClean="0">
                <a:solidFill>
                  <a:srgbClr val="002060"/>
                </a:solidFill>
              </a:rPr>
              <a:t>i</a:t>
            </a:r>
            <a:r>
              <a:rPr lang="en-US" dirty="0" smtClean="0">
                <a:solidFill>
                  <a:srgbClr val="002060"/>
                </a:solidFill>
              </a:rPr>
              <a:t>). Fifteen </a:t>
            </a:r>
            <a:r>
              <a:rPr lang="en-US" dirty="0" err="1" smtClean="0">
                <a:solidFill>
                  <a:srgbClr val="002060"/>
                </a:solidFill>
              </a:rPr>
              <a:t>lakh</a:t>
            </a:r>
            <a:endParaRPr lang="en-US" dirty="0" smtClean="0">
              <a:solidFill>
                <a:srgbClr val="002060"/>
              </a:solidFill>
            </a:endParaRPr>
          </a:p>
          <a:p>
            <a:pPr>
              <a:buNone/>
            </a:pPr>
            <a:r>
              <a:rPr lang="en-US" dirty="0" smtClean="0">
                <a:solidFill>
                  <a:srgbClr val="002060"/>
                </a:solidFill>
              </a:rPr>
              <a:t>(ii). Hundred </a:t>
            </a:r>
          </a:p>
          <a:p>
            <a:pPr>
              <a:buNone/>
            </a:pPr>
            <a:r>
              <a:rPr lang="en-US" dirty="0" smtClean="0">
                <a:solidFill>
                  <a:srgbClr val="002060"/>
                </a:solidFill>
              </a:rPr>
              <a:t>(iii). Thousand</a:t>
            </a:r>
          </a:p>
          <a:p>
            <a:pPr>
              <a:buNone/>
            </a:pPr>
            <a:endParaRPr lang="en-US" dirty="0" smtClean="0">
              <a:solidFill>
                <a:srgbClr val="002060"/>
              </a:solidFill>
            </a:endParaRPr>
          </a:p>
          <a:p>
            <a:pPr>
              <a:buNone/>
            </a:pPr>
            <a:r>
              <a:rPr lang="en-US" dirty="0" smtClean="0">
                <a:solidFill>
                  <a:srgbClr val="002060"/>
                </a:solidFill>
              </a:rPr>
              <a:t>6. British were merchants and wanted quick _____</a:t>
            </a:r>
          </a:p>
          <a:p>
            <a:pPr>
              <a:buNone/>
            </a:pPr>
            <a:r>
              <a:rPr lang="en-US" dirty="0" smtClean="0">
                <a:solidFill>
                  <a:srgbClr val="002060"/>
                </a:solidFill>
              </a:rPr>
              <a:t>(</a:t>
            </a:r>
            <a:r>
              <a:rPr lang="en-US" dirty="0" err="1" smtClean="0">
                <a:solidFill>
                  <a:srgbClr val="002060"/>
                </a:solidFill>
              </a:rPr>
              <a:t>i</a:t>
            </a:r>
            <a:r>
              <a:rPr lang="en-US" dirty="0" smtClean="0">
                <a:solidFill>
                  <a:srgbClr val="002060"/>
                </a:solidFill>
              </a:rPr>
              <a:t>). Justice for the </a:t>
            </a:r>
            <a:r>
              <a:rPr lang="en-US" dirty="0" smtClean="0">
                <a:solidFill>
                  <a:srgbClr val="002060"/>
                </a:solidFill>
              </a:rPr>
              <a:t>I</a:t>
            </a:r>
            <a:r>
              <a:rPr lang="en-US" dirty="0" smtClean="0">
                <a:solidFill>
                  <a:srgbClr val="002060"/>
                </a:solidFill>
              </a:rPr>
              <a:t>ndian  farmers</a:t>
            </a:r>
          </a:p>
          <a:p>
            <a:pPr>
              <a:buNone/>
            </a:pPr>
            <a:r>
              <a:rPr lang="en-US" dirty="0" smtClean="0">
                <a:solidFill>
                  <a:srgbClr val="002060"/>
                </a:solidFill>
              </a:rPr>
              <a:t>(ii). Relaxation in policies associated with regulation III</a:t>
            </a:r>
          </a:p>
          <a:p>
            <a:pPr>
              <a:buNone/>
            </a:pPr>
            <a:r>
              <a:rPr lang="en-US" dirty="0" smtClean="0">
                <a:solidFill>
                  <a:srgbClr val="002060"/>
                </a:solidFill>
              </a:rPr>
              <a:t>(iii). Profits through their iniquitous policies</a:t>
            </a:r>
            <a:endParaRPr lang="en-US"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Y.jpg"/>
          <p:cNvPicPr>
            <a:picLocks noGrp="1" noChangeAspect="1"/>
          </p:cNvPicPr>
          <p:nvPr>
            <p:ph idx="1"/>
          </p:nvPr>
        </p:nvPicPr>
        <p:blipFill>
          <a:blip r:embed="rId2"/>
          <a:stretch>
            <a:fillRect/>
          </a:stretch>
        </p:blipFill>
        <p:spPr>
          <a:xfrm>
            <a:off x="457200" y="228600"/>
            <a:ext cx="8153400" cy="6248400"/>
          </a:xfrm>
        </p:spPr>
      </p:pic>
      <p:sp>
        <p:nvSpPr>
          <p:cNvPr id="5" name="TextBox 4"/>
          <p:cNvSpPr txBox="1"/>
          <p:nvPr/>
        </p:nvSpPr>
        <p:spPr>
          <a:xfrm>
            <a:off x="457200" y="228600"/>
            <a:ext cx="8153400" cy="707886"/>
          </a:xfrm>
          <a:prstGeom prst="rect">
            <a:avLst/>
          </a:prstGeom>
          <a:solidFill>
            <a:schemeClr val="accent3">
              <a:lumMod val="20000"/>
              <a:lumOff val="80000"/>
            </a:schemeClr>
          </a:solidFill>
        </p:spPr>
        <p:txBody>
          <a:bodyPr wrap="square" rtlCol="0">
            <a:spAutoFit/>
          </a:bodyPr>
          <a:lstStyle/>
          <a:p>
            <a:pPr algn="ctr"/>
            <a:r>
              <a:rPr lang="en-US" sz="4000" dirty="0" smtClean="0">
                <a:solidFill>
                  <a:srgbClr val="002060"/>
                </a:solidFill>
                <a:latin typeface="Algerian" pitchFamily="82" charset="0"/>
              </a:rPr>
              <a:t>End of Module 1</a:t>
            </a:r>
            <a:endParaRPr lang="en-US" sz="4000"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2.jpg"/>
          <p:cNvPicPr>
            <a:picLocks noChangeAspect="1"/>
          </p:cNvPicPr>
          <p:nvPr/>
        </p:nvPicPr>
        <p:blipFill>
          <a:blip r:embed="rId2"/>
          <a:stretch>
            <a:fillRect/>
          </a:stretch>
        </p:blipFill>
        <p:spPr>
          <a:xfrm>
            <a:off x="0" y="914400"/>
            <a:ext cx="4495799" cy="5943600"/>
          </a:xfrm>
          <a:prstGeom prst="rect">
            <a:avLst/>
          </a:prstGeom>
        </p:spPr>
      </p:pic>
      <p:pic>
        <p:nvPicPr>
          <p:cNvPr id="5" name="Picture 4" descr="m1.jpg"/>
          <p:cNvPicPr>
            <a:picLocks noChangeAspect="1"/>
          </p:cNvPicPr>
          <p:nvPr/>
        </p:nvPicPr>
        <p:blipFill>
          <a:blip r:embed="rId3"/>
          <a:stretch>
            <a:fillRect/>
          </a:stretch>
        </p:blipFill>
        <p:spPr>
          <a:xfrm>
            <a:off x="4495800" y="914400"/>
            <a:ext cx="4648200" cy="5943600"/>
          </a:xfrm>
          <a:prstGeom prst="rect">
            <a:avLst/>
          </a:prstGeom>
        </p:spPr>
      </p:pic>
      <p:sp>
        <p:nvSpPr>
          <p:cNvPr id="2" name="Title 1"/>
          <p:cNvSpPr>
            <a:spLocks noGrp="1"/>
          </p:cNvSpPr>
          <p:nvPr>
            <p:ph type="ctrTitle"/>
          </p:nvPr>
        </p:nvSpPr>
        <p:spPr>
          <a:xfrm>
            <a:off x="0" y="1"/>
            <a:ext cx="9144000" cy="914399"/>
          </a:xfrm>
          <a:solidFill>
            <a:schemeClr val="accent3">
              <a:lumMod val="20000"/>
              <a:lumOff val="80000"/>
            </a:schemeClr>
          </a:solidFill>
        </p:spPr>
        <p:txBody>
          <a:bodyPr>
            <a:noAutofit/>
          </a:bodyPr>
          <a:lstStyle/>
          <a:p>
            <a:r>
              <a:rPr lang="en-US" sz="3200" dirty="0" smtClean="0">
                <a:solidFill>
                  <a:srgbClr val="002060"/>
                </a:solidFill>
                <a:latin typeface="Algerian" pitchFamily="82" charset="0"/>
              </a:rPr>
              <a:t>Glimpses of the Past</a:t>
            </a:r>
            <a:br>
              <a:rPr lang="en-US" sz="3200" dirty="0" smtClean="0">
                <a:solidFill>
                  <a:srgbClr val="002060"/>
                </a:solidFill>
                <a:latin typeface="Algerian" pitchFamily="82" charset="0"/>
              </a:rPr>
            </a:br>
            <a:r>
              <a:rPr lang="en-US" sz="3200" dirty="0" smtClean="0">
                <a:solidFill>
                  <a:srgbClr val="002060"/>
                </a:solidFill>
                <a:latin typeface="Algerian" pitchFamily="82" charset="0"/>
              </a:rPr>
              <a:t>Module 1</a:t>
            </a:r>
            <a:endParaRPr lang="en-US" sz="3200" dirty="0">
              <a:solidFill>
                <a:srgbClr val="002060"/>
              </a:solidFill>
              <a:latin typeface="Algerian" pitchFamily="82" charset="0"/>
            </a:endParaRPr>
          </a:p>
        </p:txBody>
      </p:sp>
      <p:sp>
        <p:nvSpPr>
          <p:cNvPr id="3" name="Subtitle 2"/>
          <p:cNvSpPr>
            <a:spLocks noGrp="1"/>
          </p:cNvSpPr>
          <p:nvPr>
            <p:ph type="subTitle" idx="1"/>
          </p:nvPr>
        </p:nvSpPr>
        <p:spPr>
          <a:xfrm>
            <a:off x="2895600" y="5334000"/>
            <a:ext cx="6248400" cy="1524000"/>
          </a:xfrm>
        </p:spPr>
        <p:txBody>
          <a:bodyPr>
            <a:normAutofit fontScale="70000" lnSpcReduction="20000"/>
          </a:bodyPr>
          <a:lstStyle/>
          <a:p>
            <a:endParaRPr lang="en-US" dirty="0" smtClean="0">
              <a:solidFill>
                <a:srgbClr val="002060"/>
              </a:solidFill>
              <a:latin typeface="Algerian" pitchFamily="82" charset="0"/>
            </a:endParaRPr>
          </a:p>
          <a:p>
            <a:r>
              <a:rPr lang="en-US" dirty="0" smtClean="0">
                <a:solidFill>
                  <a:srgbClr val="002060"/>
                </a:solidFill>
                <a:latin typeface="Algerian" pitchFamily="82" charset="0"/>
              </a:rPr>
              <a:t>		From Our Freedom Movement</a:t>
            </a:r>
          </a:p>
          <a:p>
            <a:r>
              <a:rPr lang="en-US" dirty="0" smtClean="0">
                <a:solidFill>
                  <a:srgbClr val="002060"/>
                </a:solidFill>
                <a:latin typeface="Algerian" pitchFamily="82" charset="0"/>
              </a:rPr>
              <a:t>				</a:t>
            </a:r>
          </a:p>
          <a:p>
            <a:r>
              <a:rPr lang="en-US" dirty="0" smtClean="0">
                <a:solidFill>
                  <a:srgbClr val="002060"/>
                </a:solidFill>
                <a:latin typeface="Algerian" pitchFamily="82" charset="0"/>
              </a:rPr>
              <a:t>			S D SAWANT</a:t>
            </a:r>
            <a:endParaRPr lang="en-US"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3">
              <a:lumMod val="20000"/>
              <a:lumOff val="80000"/>
            </a:schemeClr>
          </a:solidFill>
        </p:spPr>
        <p:txBody>
          <a:bodyPr/>
          <a:lstStyle/>
          <a:p>
            <a:r>
              <a:rPr lang="en-US" b="1" dirty="0" smtClean="0">
                <a:solidFill>
                  <a:srgbClr val="002060"/>
                </a:solidFill>
              </a:rPr>
              <a:t>Before you read</a:t>
            </a:r>
            <a:endParaRPr lang="en-US" b="1" dirty="0">
              <a:solidFill>
                <a:srgbClr val="002060"/>
              </a:solidFill>
            </a:endParaRPr>
          </a:p>
        </p:txBody>
      </p:sp>
      <p:sp>
        <p:nvSpPr>
          <p:cNvPr id="3" name="Content Placeholder 2"/>
          <p:cNvSpPr>
            <a:spLocks noGrp="1"/>
          </p:cNvSpPr>
          <p:nvPr>
            <p:ph idx="1"/>
          </p:nvPr>
        </p:nvSpPr>
        <p:spPr/>
        <p:txBody>
          <a:bodyPr/>
          <a:lstStyle/>
          <a:p>
            <a:pPr algn="just">
              <a:buNone/>
            </a:pPr>
            <a:r>
              <a:rPr lang="en-US" dirty="0" smtClean="0"/>
              <a:t>	</a:t>
            </a:r>
            <a:r>
              <a:rPr lang="en-US" dirty="0" smtClean="0">
                <a:solidFill>
                  <a:srgbClr val="C00000"/>
                </a:solidFill>
              </a:rPr>
              <a:t>This lesson is an expeditious journey  of our country from 1757 to 1857.  It is represented through pictures and speech bubbles to clarify our understanding of the conditions that led to the event known as the First War of Independence in 1857.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1.jpg"/>
          <p:cNvPicPr>
            <a:picLocks noChangeAspect="1"/>
          </p:cNvPicPr>
          <p:nvPr/>
        </p:nvPicPr>
        <p:blipFill>
          <a:blip r:embed="rId2"/>
          <a:stretch>
            <a:fillRect/>
          </a:stretch>
        </p:blipFill>
        <p:spPr>
          <a:xfrm>
            <a:off x="4876800" y="0"/>
            <a:ext cx="4267200" cy="6858000"/>
          </a:xfrm>
          <a:prstGeom prst="rect">
            <a:avLst/>
          </a:prstGeom>
        </p:spPr>
      </p:pic>
      <p:sp>
        <p:nvSpPr>
          <p:cNvPr id="2" name="Title 1"/>
          <p:cNvSpPr>
            <a:spLocks noGrp="1"/>
          </p:cNvSpPr>
          <p:nvPr>
            <p:ph type="title"/>
          </p:nvPr>
        </p:nvSpPr>
        <p:spPr>
          <a:xfrm>
            <a:off x="457200" y="0"/>
            <a:ext cx="8229600" cy="762000"/>
          </a:xfrm>
        </p:spPr>
        <p:txBody>
          <a:bodyPr>
            <a:normAutofit/>
          </a:bodyPr>
          <a:lstStyle/>
          <a:p>
            <a:r>
              <a:rPr lang="en-US" sz="3600" b="1" dirty="0" smtClean="0">
                <a:solidFill>
                  <a:srgbClr val="FFC000"/>
                </a:solidFill>
              </a:rPr>
              <a:t>					</a:t>
            </a:r>
            <a:r>
              <a:rPr lang="en-US" sz="3600" b="1" dirty="0" smtClean="0">
                <a:solidFill>
                  <a:schemeClr val="bg1"/>
                </a:solidFill>
              </a:rPr>
              <a:t>Synopsis</a:t>
            </a:r>
            <a:endParaRPr lang="en-US" sz="3600" b="1" dirty="0">
              <a:solidFill>
                <a:schemeClr val="bg1"/>
              </a:solidFill>
            </a:endParaRPr>
          </a:p>
        </p:txBody>
      </p:sp>
      <p:sp>
        <p:nvSpPr>
          <p:cNvPr id="3" name="Content Placeholder 2"/>
          <p:cNvSpPr>
            <a:spLocks noGrp="1"/>
          </p:cNvSpPr>
          <p:nvPr>
            <p:ph idx="1"/>
          </p:nvPr>
        </p:nvSpPr>
        <p:spPr>
          <a:xfrm>
            <a:off x="0" y="0"/>
            <a:ext cx="4800600" cy="6858000"/>
          </a:xfrm>
        </p:spPr>
        <p:txBody>
          <a:bodyPr>
            <a:noAutofit/>
          </a:bodyPr>
          <a:lstStyle/>
          <a:p>
            <a:pPr algn="just">
              <a:buNone/>
            </a:pPr>
            <a:r>
              <a:rPr lang="en-US" sz="1400" b="1" dirty="0" smtClean="0">
                <a:solidFill>
                  <a:srgbClr val="C00000"/>
                </a:solidFill>
              </a:rPr>
              <a:t>	</a:t>
            </a:r>
          </a:p>
          <a:p>
            <a:pPr algn="just">
              <a:buNone/>
            </a:pPr>
            <a:r>
              <a:rPr lang="en-US" sz="1400" b="1" dirty="0" smtClean="0">
                <a:solidFill>
                  <a:srgbClr val="C00000"/>
                </a:solidFill>
              </a:rPr>
              <a:t>	</a:t>
            </a:r>
            <a:r>
              <a:rPr lang="en-US" sz="1400" b="1" dirty="0" smtClean="0">
                <a:solidFill>
                  <a:schemeClr val="bg1"/>
                </a:solidFill>
              </a:rPr>
              <a:t>During </a:t>
            </a:r>
            <a:r>
              <a:rPr lang="en-US" sz="1400" b="1" dirty="0">
                <a:solidFill>
                  <a:schemeClr val="bg1"/>
                </a:solidFill>
              </a:rPr>
              <a:t>18th century, British east India Company was extending its power </a:t>
            </a:r>
            <a:r>
              <a:rPr lang="en-US" sz="1400" b="1" dirty="0" smtClean="0">
                <a:solidFill>
                  <a:schemeClr val="bg1"/>
                </a:solidFill>
              </a:rPr>
              <a:t>worldwide</a:t>
            </a:r>
            <a:r>
              <a:rPr lang="en-US" sz="1400" b="1" dirty="0">
                <a:solidFill>
                  <a:schemeClr val="bg1"/>
                </a:solidFill>
              </a:rPr>
              <a:t>. That time Indian princes were fighting each other. East India Company subdued Indian princes one by one. During the period of 1765 to 1836 India had to witness many incidents. </a:t>
            </a:r>
            <a:r>
              <a:rPr lang="en-US" sz="1400" b="1" dirty="0" err="1">
                <a:solidFill>
                  <a:schemeClr val="bg1"/>
                </a:solidFill>
              </a:rPr>
              <a:t>Untouchability</a:t>
            </a:r>
            <a:r>
              <a:rPr lang="en-US" sz="1400" b="1" dirty="0">
                <a:solidFill>
                  <a:schemeClr val="bg1"/>
                </a:solidFill>
              </a:rPr>
              <a:t>, child marriage and other social evils existed in Indian society. The people were superstitious also. The British imposed heavy taxes on farmers so that farmers had to abandon their fields. The east India Company’s law began to cripple Indian industries. Ram Mohan Roy, a learned person from Bengal understood what was wrong with </a:t>
            </a:r>
            <a:r>
              <a:rPr lang="en-US" sz="1400" b="1" dirty="0" smtClean="0">
                <a:solidFill>
                  <a:schemeClr val="bg1"/>
                </a:solidFill>
              </a:rPr>
              <a:t>his </a:t>
            </a:r>
            <a:r>
              <a:rPr lang="en-US" sz="1400" b="1" dirty="0">
                <a:solidFill>
                  <a:schemeClr val="bg1"/>
                </a:solidFill>
              </a:rPr>
              <a:t>country</a:t>
            </a:r>
            <a:r>
              <a:rPr lang="en-US" sz="1400" b="1" dirty="0" smtClean="0">
                <a:solidFill>
                  <a:schemeClr val="bg1"/>
                </a:solidFill>
              </a:rPr>
              <a:t>.</a:t>
            </a:r>
            <a:r>
              <a:rPr lang="en-US" sz="1400" dirty="0">
                <a:solidFill>
                  <a:schemeClr val="bg1"/>
                </a:solidFill>
              </a:rPr>
              <a:t/>
            </a:r>
            <a:br>
              <a:rPr lang="en-US" sz="1400" dirty="0">
                <a:solidFill>
                  <a:schemeClr val="bg1"/>
                </a:solidFill>
              </a:rPr>
            </a:br>
            <a:r>
              <a:rPr lang="en-US" sz="1400" b="1" dirty="0">
                <a:solidFill>
                  <a:schemeClr val="bg1"/>
                </a:solidFill>
              </a:rPr>
              <a:t>He was attracted by science and modern knowledge. He went to England and </a:t>
            </a:r>
            <a:r>
              <a:rPr lang="en-US" sz="1400" b="1" dirty="0" smtClean="0">
                <a:solidFill>
                  <a:schemeClr val="bg1"/>
                </a:solidFill>
              </a:rPr>
              <a:t>fought </a:t>
            </a:r>
            <a:r>
              <a:rPr lang="en-US" sz="1400" b="1" dirty="0">
                <a:solidFill>
                  <a:schemeClr val="bg1"/>
                </a:solidFill>
              </a:rPr>
              <a:t>for the justice of India. But the British continued to oppress Indians. In 1818 they had passed regulation III, under it, an Indian could be jailed without </a:t>
            </a:r>
            <a:r>
              <a:rPr lang="en-US" sz="1400" b="1" dirty="0" smtClean="0">
                <a:solidFill>
                  <a:schemeClr val="bg1"/>
                </a:solidFill>
              </a:rPr>
              <a:t>trial </a:t>
            </a:r>
            <a:r>
              <a:rPr lang="en-US" sz="1400" b="1" dirty="0">
                <a:solidFill>
                  <a:schemeClr val="bg1"/>
                </a:solidFill>
              </a:rPr>
              <a:t>in a court. During 1835-56 Thomas Macaulay </a:t>
            </a:r>
            <a:r>
              <a:rPr lang="en-US" sz="1400" b="1" dirty="0" smtClean="0">
                <a:solidFill>
                  <a:schemeClr val="bg1"/>
                </a:solidFill>
              </a:rPr>
              <a:t>suggested a change </a:t>
            </a:r>
            <a:r>
              <a:rPr lang="en-US" sz="1400" b="1" dirty="0">
                <a:solidFill>
                  <a:schemeClr val="bg1"/>
                </a:solidFill>
              </a:rPr>
              <a:t>in Indian Education. They taught Indians their language. By 1856, British had conquered the whole India. Some Indian soldiers in east India Company were ill </a:t>
            </a:r>
            <a:r>
              <a:rPr lang="en-US" sz="1400" b="1" dirty="0" smtClean="0">
                <a:solidFill>
                  <a:schemeClr val="bg1"/>
                </a:solidFill>
              </a:rPr>
              <a:t>pleased, discontent was brewing in  </a:t>
            </a:r>
            <a:r>
              <a:rPr lang="en-US" sz="1400" b="1" dirty="0">
                <a:solidFill>
                  <a:schemeClr val="bg1"/>
                </a:solidFill>
              </a:rPr>
              <a:t>East </a:t>
            </a:r>
            <a:r>
              <a:rPr lang="en-US" sz="1400" b="1" dirty="0" smtClean="0">
                <a:solidFill>
                  <a:schemeClr val="bg1"/>
                </a:solidFill>
              </a:rPr>
              <a:t>India Company’s army too. </a:t>
            </a:r>
            <a:r>
              <a:rPr lang="en-US" sz="1400" b="1" dirty="0">
                <a:solidFill>
                  <a:schemeClr val="bg1"/>
                </a:solidFill>
              </a:rPr>
              <a:t>A soldier named </a:t>
            </a:r>
            <a:r>
              <a:rPr lang="en-US" sz="1400" b="1" dirty="0" err="1">
                <a:solidFill>
                  <a:schemeClr val="bg1"/>
                </a:solidFill>
              </a:rPr>
              <a:t>Mangal</a:t>
            </a:r>
            <a:r>
              <a:rPr lang="en-US" sz="1400" b="1" dirty="0">
                <a:solidFill>
                  <a:schemeClr val="bg1"/>
                </a:solidFill>
              </a:rPr>
              <a:t> </a:t>
            </a:r>
            <a:r>
              <a:rPr lang="en-US" sz="1400" b="1" dirty="0" err="1">
                <a:solidFill>
                  <a:schemeClr val="bg1"/>
                </a:solidFill>
              </a:rPr>
              <a:t>Pandey</a:t>
            </a:r>
            <a:r>
              <a:rPr lang="en-US" sz="1400" b="1" dirty="0">
                <a:solidFill>
                  <a:schemeClr val="bg1"/>
                </a:solidFill>
              </a:rPr>
              <a:t> attacked the adjutant of his regiment </a:t>
            </a:r>
            <a:r>
              <a:rPr lang="en-US" sz="1400" b="1" dirty="0" smtClean="0">
                <a:solidFill>
                  <a:schemeClr val="bg1"/>
                </a:solidFill>
              </a:rPr>
              <a:t>and was  </a:t>
            </a:r>
            <a:r>
              <a:rPr lang="en-US" sz="1400" b="1" dirty="0">
                <a:solidFill>
                  <a:schemeClr val="bg1"/>
                </a:solidFill>
              </a:rPr>
              <a:t>executed. In 1857, a violent </a:t>
            </a:r>
            <a:r>
              <a:rPr lang="en-US" sz="1400" b="1" dirty="0" smtClean="0">
                <a:solidFill>
                  <a:schemeClr val="bg1"/>
                </a:solidFill>
              </a:rPr>
              <a:t>revolt </a:t>
            </a:r>
            <a:r>
              <a:rPr lang="en-US" sz="1400" b="1" dirty="0" err="1" smtClean="0">
                <a:solidFill>
                  <a:schemeClr val="bg1"/>
                </a:solidFill>
              </a:rPr>
              <a:t>outbroke</a:t>
            </a:r>
            <a:r>
              <a:rPr lang="en-US" sz="1400" b="1" dirty="0" smtClean="0">
                <a:solidFill>
                  <a:schemeClr val="bg1"/>
                </a:solidFill>
              </a:rPr>
              <a:t>. </a:t>
            </a:r>
            <a:r>
              <a:rPr lang="en-US" sz="1400" b="1" dirty="0">
                <a:solidFill>
                  <a:schemeClr val="bg1"/>
                </a:solidFill>
              </a:rPr>
              <a:t>The rebellion spread wider. Many landlords lost their lands, because of the British policies . Many rulers like Begum </a:t>
            </a:r>
            <a:r>
              <a:rPr lang="en-US" sz="1400" b="1" dirty="0" err="1">
                <a:solidFill>
                  <a:schemeClr val="bg1"/>
                </a:solidFill>
              </a:rPr>
              <a:t>Hazrat</a:t>
            </a:r>
            <a:r>
              <a:rPr lang="en-US" sz="1400" b="1" dirty="0">
                <a:solidFill>
                  <a:schemeClr val="bg1"/>
                </a:solidFill>
              </a:rPr>
              <a:t> </a:t>
            </a:r>
            <a:r>
              <a:rPr lang="en-US" sz="1400" b="1" dirty="0" err="1">
                <a:solidFill>
                  <a:schemeClr val="bg1"/>
                </a:solidFill>
              </a:rPr>
              <a:t>Mahal</a:t>
            </a:r>
            <a:r>
              <a:rPr lang="en-US" sz="1400" b="1" dirty="0">
                <a:solidFill>
                  <a:schemeClr val="bg1"/>
                </a:solidFill>
              </a:rPr>
              <a:t> of </a:t>
            </a:r>
            <a:r>
              <a:rPr lang="en-US" sz="1400" b="1" dirty="0" err="1">
                <a:solidFill>
                  <a:schemeClr val="bg1"/>
                </a:solidFill>
              </a:rPr>
              <a:t>Lucknow</a:t>
            </a:r>
            <a:r>
              <a:rPr lang="en-US" sz="1400" b="1" dirty="0">
                <a:solidFill>
                  <a:schemeClr val="bg1"/>
                </a:solidFill>
              </a:rPr>
              <a:t> were bitter. Popular leaders like </a:t>
            </a:r>
            <a:r>
              <a:rPr lang="en-US" sz="1400" b="1" dirty="0" err="1">
                <a:solidFill>
                  <a:schemeClr val="bg1"/>
                </a:solidFill>
              </a:rPr>
              <a:t>Maulvi</a:t>
            </a:r>
            <a:r>
              <a:rPr lang="en-US" sz="1400" b="1" dirty="0">
                <a:solidFill>
                  <a:schemeClr val="bg1"/>
                </a:solidFill>
              </a:rPr>
              <a:t> </a:t>
            </a:r>
            <a:r>
              <a:rPr lang="en-US" sz="1400" b="1" dirty="0" err="1" smtClean="0">
                <a:solidFill>
                  <a:schemeClr val="bg1"/>
                </a:solidFill>
              </a:rPr>
              <a:t>Ahmedulla</a:t>
            </a:r>
            <a:r>
              <a:rPr lang="en-US" sz="1400" b="1" dirty="0">
                <a:solidFill>
                  <a:schemeClr val="bg1"/>
                </a:solidFill>
              </a:rPr>
              <a:t>  of </a:t>
            </a:r>
            <a:r>
              <a:rPr lang="en-US" sz="1400" b="1" dirty="0" err="1" smtClean="0">
                <a:solidFill>
                  <a:schemeClr val="bg1"/>
                </a:solidFill>
              </a:rPr>
              <a:t>Faizabaad</a:t>
            </a:r>
            <a:r>
              <a:rPr lang="en-US" sz="1400" b="1" dirty="0">
                <a:solidFill>
                  <a:schemeClr val="bg1"/>
                </a:solidFill>
              </a:rPr>
              <a:t>, </a:t>
            </a:r>
            <a:r>
              <a:rPr lang="en-US" sz="1400" b="1" dirty="0" err="1">
                <a:solidFill>
                  <a:schemeClr val="bg1"/>
                </a:solidFill>
              </a:rPr>
              <a:t>Tantya</a:t>
            </a:r>
            <a:r>
              <a:rPr lang="en-US" sz="1400" b="1" dirty="0">
                <a:solidFill>
                  <a:schemeClr val="bg1"/>
                </a:solidFill>
              </a:rPr>
              <a:t> Tope aroused  the people of India to fight against British Raj.</a:t>
            </a:r>
            <a:endParaRPr lang="en-US" sz="1400" dirty="0">
              <a:solidFill>
                <a:schemeClr val="bg1"/>
              </a:solidFill>
            </a:endParaRPr>
          </a:p>
          <a:p>
            <a:pPr algn="just"/>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b="1" dirty="0" smtClean="0">
                <a:solidFill>
                  <a:schemeClr val="accent3"/>
                </a:solidFill>
                <a:latin typeface="Impact" pitchFamily="34" charset="0"/>
              </a:rPr>
              <a:t>The Martyrs</a:t>
            </a:r>
            <a:endParaRPr lang="en-US" sz="4800" b="1" dirty="0">
              <a:solidFill>
                <a:schemeClr val="accent3"/>
              </a:solidFill>
              <a:latin typeface="Impact" pitchFamily="34" charset="0"/>
            </a:endParaRPr>
          </a:p>
        </p:txBody>
      </p:sp>
      <p:sp>
        <p:nvSpPr>
          <p:cNvPr id="3" name="TextBox 2"/>
          <p:cNvSpPr txBox="1"/>
          <p:nvPr/>
        </p:nvSpPr>
        <p:spPr>
          <a:xfrm>
            <a:off x="685800" y="1143000"/>
            <a:ext cx="7543800" cy="707886"/>
          </a:xfrm>
          <a:prstGeom prst="rect">
            <a:avLst/>
          </a:prstGeom>
          <a:noFill/>
        </p:spPr>
        <p:txBody>
          <a:bodyPr wrap="square" rtlCol="0">
            <a:spAutoFit/>
          </a:bodyPr>
          <a:lstStyle/>
          <a:p>
            <a:r>
              <a:rPr lang="en-US" sz="2000" dirty="0" smtClean="0"/>
              <a:t>“Oh my country men! Let your eyes fill with tears, as you recall the sacrifices of India’s  martyrs.” </a:t>
            </a:r>
            <a:endParaRPr lang="en-US" sz="2000" dirty="0"/>
          </a:p>
        </p:txBody>
      </p:sp>
      <p:pic>
        <p:nvPicPr>
          <p:cNvPr id="1026" name="Picture 2" descr="C:\Users\Student\Desktop\Web comes 2 class\th.jpg"/>
          <p:cNvPicPr>
            <a:picLocks noChangeAspect="1" noChangeArrowheads="1"/>
          </p:cNvPicPr>
          <p:nvPr/>
        </p:nvPicPr>
        <p:blipFill>
          <a:blip r:embed="rId2"/>
          <a:srcRect/>
          <a:stretch>
            <a:fillRect/>
          </a:stretch>
        </p:blipFill>
        <p:spPr bwMode="auto">
          <a:xfrm>
            <a:off x="533400" y="2286000"/>
            <a:ext cx="3657600" cy="3810000"/>
          </a:xfrm>
          <a:prstGeom prst="rect">
            <a:avLst/>
          </a:prstGeom>
          <a:noFill/>
        </p:spPr>
      </p:pic>
      <p:pic>
        <p:nvPicPr>
          <p:cNvPr id="8194" name="Picture 2" descr="C:\Users\Student\Desktop\Web comes 2 class\th (14).jpg"/>
          <p:cNvPicPr>
            <a:picLocks noChangeAspect="1" noChangeArrowheads="1"/>
          </p:cNvPicPr>
          <p:nvPr/>
        </p:nvPicPr>
        <p:blipFill>
          <a:blip r:embed="rId3"/>
          <a:srcRect/>
          <a:stretch>
            <a:fillRect/>
          </a:stretch>
        </p:blipFill>
        <p:spPr bwMode="auto">
          <a:xfrm>
            <a:off x="4724400" y="2286000"/>
            <a:ext cx="3657600" cy="38195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accent3">
              <a:lumMod val="20000"/>
              <a:lumOff val="80000"/>
            </a:schemeClr>
          </a:solidFill>
        </p:spPr>
        <p:txBody>
          <a:bodyPr/>
          <a:lstStyle/>
          <a:p>
            <a:r>
              <a:rPr lang="en-US" b="1" dirty="0" smtClean="0">
                <a:solidFill>
                  <a:srgbClr val="002060"/>
                </a:solidFill>
              </a:rPr>
              <a:t>1. The Martyrs</a:t>
            </a:r>
            <a:endParaRPr lang="en-US" b="1" dirty="0">
              <a:solidFill>
                <a:srgbClr val="002060"/>
              </a:solidFill>
            </a:endParaRPr>
          </a:p>
        </p:txBody>
      </p:sp>
      <p:sp>
        <p:nvSpPr>
          <p:cNvPr id="3" name="Content Placeholder 2"/>
          <p:cNvSpPr>
            <a:spLocks noGrp="1"/>
          </p:cNvSpPr>
          <p:nvPr>
            <p:ph idx="1"/>
          </p:nvPr>
        </p:nvSpPr>
        <p:spPr>
          <a:xfrm>
            <a:off x="457200" y="1447801"/>
            <a:ext cx="4114800" cy="4876799"/>
          </a:xfrm>
        </p:spPr>
        <p:txBody>
          <a:bodyPr/>
          <a:lstStyle/>
          <a:p>
            <a:pPr algn="just">
              <a:buNone/>
            </a:pPr>
            <a:r>
              <a:rPr lang="en-US" dirty="0" smtClean="0"/>
              <a:t>	</a:t>
            </a:r>
          </a:p>
          <a:p>
            <a:pPr algn="just">
              <a:buNone/>
            </a:pPr>
            <a:r>
              <a:rPr lang="en-US" dirty="0" smtClean="0"/>
              <a:t>	</a:t>
            </a:r>
            <a:r>
              <a:rPr lang="en-US" dirty="0" smtClean="0">
                <a:solidFill>
                  <a:srgbClr val="002060"/>
                </a:solidFill>
              </a:rPr>
              <a:t>The chapter  begins with a tribute paid by </a:t>
            </a:r>
            <a:r>
              <a:rPr lang="en-US" dirty="0" err="1" smtClean="0">
                <a:solidFill>
                  <a:srgbClr val="002060"/>
                </a:solidFill>
              </a:rPr>
              <a:t>Lata</a:t>
            </a:r>
            <a:r>
              <a:rPr lang="en-US" dirty="0" smtClean="0">
                <a:solidFill>
                  <a:srgbClr val="002060"/>
                </a:solidFill>
              </a:rPr>
              <a:t> </a:t>
            </a:r>
            <a:r>
              <a:rPr lang="en-US" dirty="0" err="1" smtClean="0">
                <a:solidFill>
                  <a:srgbClr val="002060"/>
                </a:solidFill>
              </a:rPr>
              <a:t>Mangeshkar</a:t>
            </a:r>
            <a:r>
              <a:rPr lang="en-US" dirty="0" smtClean="0">
                <a:solidFill>
                  <a:srgbClr val="002060"/>
                </a:solidFill>
              </a:rPr>
              <a:t>  to the martyrs at a function in Delhi. </a:t>
            </a:r>
            <a:endParaRPr lang="en-US" dirty="0">
              <a:solidFill>
                <a:srgbClr val="002060"/>
              </a:solidFill>
            </a:endParaRPr>
          </a:p>
        </p:txBody>
      </p:sp>
      <p:pic>
        <p:nvPicPr>
          <p:cNvPr id="5" name="Picture 2"/>
          <p:cNvPicPr>
            <a:picLocks noChangeAspect="1" noChangeArrowheads="1"/>
          </p:cNvPicPr>
          <p:nvPr/>
        </p:nvPicPr>
        <p:blipFill>
          <a:blip r:embed="rId2"/>
          <a:srcRect/>
          <a:stretch>
            <a:fillRect/>
          </a:stretch>
        </p:blipFill>
        <p:spPr bwMode="auto">
          <a:xfrm>
            <a:off x="4800600" y="1447800"/>
            <a:ext cx="4038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b="1" dirty="0" smtClean="0">
                <a:solidFill>
                  <a:srgbClr val="002060"/>
                </a:solidFill>
              </a:rPr>
              <a:t>The</a:t>
            </a:r>
            <a:r>
              <a:rPr lang="en-US" sz="4800" b="1" dirty="0" smtClean="0">
                <a:solidFill>
                  <a:srgbClr val="002060"/>
                </a:solidFill>
                <a:latin typeface="Gill Sans MT Condensed" pitchFamily="34" charset="0"/>
              </a:rPr>
              <a:t>  </a:t>
            </a:r>
            <a:r>
              <a:rPr lang="en-US" sz="4800" b="1" dirty="0" smtClean="0">
                <a:solidFill>
                  <a:srgbClr val="002060"/>
                </a:solidFill>
              </a:rPr>
              <a:t>Company’s</a:t>
            </a:r>
            <a:r>
              <a:rPr lang="en-US" sz="4800" b="1" dirty="0" smtClean="0">
                <a:solidFill>
                  <a:srgbClr val="002060"/>
                </a:solidFill>
                <a:latin typeface="Gill Sans MT Condensed" pitchFamily="34" charset="0"/>
              </a:rPr>
              <a:t> </a:t>
            </a:r>
            <a:r>
              <a:rPr lang="en-US" sz="4800" b="1" dirty="0" smtClean="0">
                <a:solidFill>
                  <a:srgbClr val="002060"/>
                </a:solidFill>
              </a:rPr>
              <a:t>Conquests</a:t>
            </a:r>
            <a:r>
              <a:rPr lang="en-US" sz="4800" b="1" dirty="0" smtClean="0">
                <a:solidFill>
                  <a:srgbClr val="002060"/>
                </a:solidFill>
                <a:latin typeface="Gill Sans MT Condensed" pitchFamily="34" charset="0"/>
              </a:rPr>
              <a:t> </a:t>
            </a:r>
            <a:endParaRPr lang="en-US" sz="4800" b="1" dirty="0">
              <a:solidFill>
                <a:srgbClr val="002060"/>
              </a:solidFill>
              <a:latin typeface="Gill Sans MT Condensed" pitchFamily="34" charset="0"/>
            </a:endParaRPr>
          </a:p>
        </p:txBody>
      </p:sp>
      <p:sp>
        <p:nvSpPr>
          <p:cNvPr id="3" name="TextBox 2"/>
          <p:cNvSpPr txBox="1"/>
          <p:nvPr/>
        </p:nvSpPr>
        <p:spPr>
          <a:xfrm>
            <a:off x="990600" y="1219200"/>
            <a:ext cx="7620000" cy="923330"/>
          </a:xfrm>
          <a:prstGeom prst="rect">
            <a:avLst/>
          </a:prstGeom>
          <a:noFill/>
        </p:spPr>
        <p:txBody>
          <a:bodyPr wrap="square" rtlCol="0">
            <a:spAutoFit/>
          </a:bodyPr>
          <a:lstStyle/>
          <a:p>
            <a:r>
              <a:rPr lang="en-US" b="1" dirty="0" smtClean="0"/>
              <a:t>During 18</a:t>
            </a:r>
            <a:r>
              <a:rPr lang="en-US" b="1" baseline="30000" dirty="0" smtClean="0"/>
              <a:t>th</a:t>
            </a:r>
            <a:r>
              <a:rPr lang="en-US" b="1" dirty="0" smtClean="0"/>
              <a:t> century, British east India Company was extending its power in worldwide. That time Indian princes were fighting each other. East India Company </a:t>
            </a:r>
            <a:r>
              <a:rPr lang="en-US" b="1" dirty="0" err="1" smtClean="0"/>
              <a:t>subduded</a:t>
            </a:r>
            <a:r>
              <a:rPr lang="en-US" b="1" dirty="0" smtClean="0"/>
              <a:t> Indian princes one by one. </a:t>
            </a:r>
            <a:endParaRPr lang="en-US" dirty="0"/>
          </a:p>
        </p:txBody>
      </p:sp>
      <p:pic>
        <p:nvPicPr>
          <p:cNvPr id="2050" name="Picture 2" descr="C:\Users\Student\Desktop\Web comes 2 class\th (11).jpg"/>
          <p:cNvPicPr>
            <a:picLocks noChangeAspect="1" noChangeArrowheads="1"/>
          </p:cNvPicPr>
          <p:nvPr/>
        </p:nvPicPr>
        <p:blipFill>
          <a:blip r:embed="rId2"/>
          <a:srcRect/>
          <a:stretch>
            <a:fillRect/>
          </a:stretch>
        </p:blipFill>
        <p:spPr bwMode="auto">
          <a:xfrm>
            <a:off x="1524000" y="2362200"/>
            <a:ext cx="5181600" cy="39898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3">
              <a:lumMod val="20000"/>
              <a:lumOff val="80000"/>
            </a:schemeClr>
          </a:solidFill>
        </p:spPr>
        <p:txBody>
          <a:bodyPr>
            <a:normAutofit/>
          </a:bodyPr>
          <a:lstStyle/>
          <a:p>
            <a:r>
              <a:rPr lang="en-US" sz="3200" b="1" dirty="0" smtClean="0">
                <a:solidFill>
                  <a:srgbClr val="002060"/>
                </a:solidFill>
              </a:rPr>
              <a:t>2. The Company’s conquests(1757-1849)</a:t>
            </a:r>
            <a:endParaRPr lang="en-US" sz="3200" b="1" dirty="0">
              <a:solidFill>
                <a:srgbClr val="002060"/>
              </a:solidFill>
            </a:endParaRPr>
          </a:p>
        </p:txBody>
      </p:sp>
      <p:sp>
        <p:nvSpPr>
          <p:cNvPr id="3" name="Content Placeholder 2"/>
          <p:cNvSpPr>
            <a:spLocks noGrp="1"/>
          </p:cNvSpPr>
          <p:nvPr>
            <p:ph idx="1"/>
          </p:nvPr>
        </p:nvSpPr>
        <p:spPr>
          <a:xfrm>
            <a:off x="457200" y="1066800"/>
            <a:ext cx="4267200" cy="5486400"/>
          </a:xfrm>
        </p:spPr>
        <p:txBody>
          <a:bodyPr>
            <a:normAutofit fontScale="62500" lnSpcReduction="20000"/>
          </a:bodyPr>
          <a:lstStyle/>
          <a:p>
            <a:pPr algn="just">
              <a:buNone/>
            </a:pPr>
            <a:r>
              <a:rPr lang="en-US" dirty="0" smtClean="0"/>
              <a:t>	</a:t>
            </a:r>
            <a:r>
              <a:rPr lang="en-US" dirty="0" smtClean="0">
                <a:solidFill>
                  <a:srgbClr val="002060"/>
                </a:solidFill>
              </a:rPr>
              <a:t>In India of 1757, the East India Company was in a strong position. They had superior weapons. Indian princes were short-sighted in their approach to the events of the time. Indian princes were fighting with each other , often sought the help of the Company to defeat other princes. Thus these rivalries among Indian princes helped the East India Company and it could easily subdue Indian princes one by one. However, the clairvoyant </a:t>
            </a:r>
            <a:r>
              <a:rPr lang="en-US" dirty="0" err="1" smtClean="0">
                <a:solidFill>
                  <a:srgbClr val="002060"/>
                </a:solidFill>
              </a:rPr>
              <a:t>Tipu</a:t>
            </a:r>
            <a:r>
              <a:rPr lang="en-US" dirty="0" smtClean="0">
                <a:solidFill>
                  <a:srgbClr val="002060"/>
                </a:solidFill>
              </a:rPr>
              <a:t> Sultan of Mysore fought the British till he died fighting.</a:t>
            </a:r>
          </a:p>
          <a:p>
            <a:pPr algn="just">
              <a:buNone/>
            </a:pPr>
            <a:endParaRPr lang="en-US" dirty="0">
              <a:solidFill>
                <a:srgbClr val="002060"/>
              </a:solidFill>
            </a:endParaRPr>
          </a:p>
          <a:p>
            <a:pPr algn="just">
              <a:buNone/>
            </a:pPr>
            <a:r>
              <a:rPr lang="en-US" dirty="0" smtClean="0">
                <a:solidFill>
                  <a:srgbClr val="002060"/>
                </a:solidFill>
              </a:rPr>
              <a:t>	There were some kings who thanked British for ushering in an era of peace. Others bemoaned that people were gradually becoming slaves of foreigners.</a:t>
            </a:r>
            <a:endParaRPr lang="en-US" dirty="0">
              <a:solidFill>
                <a:srgbClr val="002060"/>
              </a:solidFill>
            </a:endParaRPr>
          </a:p>
        </p:txBody>
      </p:sp>
      <p:pic>
        <p:nvPicPr>
          <p:cNvPr id="5" name="Picture 4" descr="m2.jpg"/>
          <p:cNvPicPr>
            <a:picLocks noChangeAspect="1"/>
          </p:cNvPicPr>
          <p:nvPr/>
        </p:nvPicPr>
        <p:blipFill>
          <a:blip r:embed="rId2"/>
          <a:stretch>
            <a:fillRect/>
          </a:stretch>
        </p:blipFill>
        <p:spPr>
          <a:xfrm>
            <a:off x="4953000" y="1143000"/>
            <a:ext cx="3962400" cy="541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3">
              <a:lumMod val="20000"/>
              <a:lumOff val="80000"/>
            </a:schemeClr>
          </a:solidFill>
        </p:spPr>
        <p:txBody>
          <a:bodyPr>
            <a:normAutofit/>
          </a:bodyPr>
          <a:lstStyle/>
          <a:p>
            <a:r>
              <a:rPr lang="en-US" sz="3200" b="1" dirty="0" smtClean="0">
                <a:solidFill>
                  <a:srgbClr val="002060"/>
                </a:solidFill>
              </a:rPr>
              <a:t>3. British Rule ( 1765-1836)</a:t>
            </a:r>
            <a:endParaRPr lang="en-US" sz="3200" b="1" dirty="0">
              <a:solidFill>
                <a:srgbClr val="002060"/>
              </a:solidFill>
            </a:endParaRPr>
          </a:p>
        </p:txBody>
      </p:sp>
      <p:sp>
        <p:nvSpPr>
          <p:cNvPr id="3" name="Content Placeholder 2"/>
          <p:cNvSpPr>
            <a:spLocks noGrp="1"/>
          </p:cNvSpPr>
          <p:nvPr>
            <p:ph idx="1"/>
          </p:nvPr>
        </p:nvSpPr>
        <p:spPr>
          <a:xfrm>
            <a:off x="304800" y="990600"/>
            <a:ext cx="4038600" cy="5867400"/>
          </a:xfrm>
        </p:spPr>
        <p:txBody>
          <a:bodyPr>
            <a:normAutofit fontScale="77500" lnSpcReduction="20000"/>
          </a:bodyPr>
          <a:lstStyle/>
          <a:p>
            <a:pPr algn="just">
              <a:buNone/>
            </a:pPr>
            <a:r>
              <a:rPr lang="en-US" dirty="0" smtClean="0"/>
              <a:t>	</a:t>
            </a:r>
            <a:r>
              <a:rPr lang="en-US" dirty="0" smtClean="0">
                <a:solidFill>
                  <a:srgbClr val="002060"/>
                </a:solidFill>
              </a:rPr>
              <a:t>Religious leaders preached ideas like </a:t>
            </a:r>
            <a:r>
              <a:rPr lang="en-US" dirty="0" err="1" smtClean="0">
                <a:solidFill>
                  <a:srgbClr val="002060"/>
                </a:solidFill>
              </a:rPr>
              <a:t>untouchability</a:t>
            </a:r>
            <a:r>
              <a:rPr lang="en-US" dirty="0" smtClean="0">
                <a:solidFill>
                  <a:srgbClr val="002060"/>
                </a:solidFill>
              </a:rPr>
              <a:t> and child marriage. Indians lost their self respect. The British scorned them. The British wanted quick profits. Heavy taxes ruined the farmers. The British policies ruined the expert artisans  and their business. The imports from England became tax- free. Inevitably, famines followed. Between 1822 and 1836 fifteen </a:t>
            </a:r>
            <a:r>
              <a:rPr lang="en-US" dirty="0" err="1" smtClean="0">
                <a:solidFill>
                  <a:srgbClr val="002060"/>
                </a:solidFill>
              </a:rPr>
              <a:t>lakh</a:t>
            </a:r>
            <a:r>
              <a:rPr lang="en-US" dirty="0" smtClean="0">
                <a:solidFill>
                  <a:srgbClr val="002060"/>
                </a:solidFill>
              </a:rPr>
              <a:t> Indians died of starvation.</a:t>
            </a:r>
          </a:p>
          <a:p>
            <a:pPr>
              <a:buNone/>
            </a:pPr>
            <a:endParaRPr lang="en-US" dirty="0">
              <a:solidFill>
                <a:srgbClr val="002060"/>
              </a:solidFill>
            </a:endParaRPr>
          </a:p>
        </p:txBody>
      </p:sp>
      <p:pic>
        <p:nvPicPr>
          <p:cNvPr id="5" name="Picture 4" descr="m4.jpg"/>
          <p:cNvPicPr>
            <a:picLocks noChangeAspect="1"/>
          </p:cNvPicPr>
          <p:nvPr/>
        </p:nvPicPr>
        <p:blipFill>
          <a:blip r:embed="rId2" cstate="print"/>
          <a:stretch>
            <a:fillRect/>
          </a:stretch>
        </p:blipFill>
        <p:spPr>
          <a:xfrm>
            <a:off x="4800600" y="3810000"/>
            <a:ext cx="4038600" cy="2819400"/>
          </a:xfrm>
          <a:prstGeom prst="rect">
            <a:avLst/>
          </a:prstGeom>
        </p:spPr>
      </p:pic>
      <p:pic>
        <p:nvPicPr>
          <p:cNvPr id="6" name="Picture 5" descr="m5.jpg"/>
          <p:cNvPicPr>
            <a:picLocks noChangeAspect="1"/>
          </p:cNvPicPr>
          <p:nvPr/>
        </p:nvPicPr>
        <p:blipFill>
          <a:blip r:embed="rId3" cstate="print"/>
          <a:srcRect b="8000"/>
          <a:stretch>
            <a:fillRect/>
          </a:stretch>
        </p:blipFill>
        <p:spPr>
          <a:xfrm>
            <a:off x="4800600" y="990600"/>
            <a:ext cx="4038600" cy="2590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406</Words>
  <Application>Microsoft Office PowerPoint</Application>
  <PresentationFormat>On-screen Show (4:3)</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Glimpses of the Past</vt:lpstr>
      <vt:lpstr>Glimpses of the Past Module 1</vt:lpstr>
      <vt:lpstr>Before you read</vt:lpstr>
      <vt:lpstr>     Synopsis</vt:lpstr>
      <vt:lpstr>Slide 5</vt:lpstr>
      <vt:lpstr>1. The Martyrs</vt:lpstr>
      <vt:lpstr>Slide 7</vt:lpstr>
      <vt:lpstr>2. The Company’s conquests(1757-1849)</vt:lpstr>
      <vt:lpstr>3. British Rule ( 1765-1836)</vt:lpstr>
      <vt:lpstr>GLOSSARY</vt:lpstr>
      <vt:lpstr>Exercise for Practice (I)</vt:lpstr>
      <vt:lpstr>Slide 12</vt:lpstr>
      <vt:lpstr>Multiple Choice Questions</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106</cp:revision>
  <dcterms:created xsi:type="dcterms:W3CDTF">2020-04-22T12:11:40Z</dcterms:created>
  <dcterms:modified xsi:type="dcterms:W3CDTF">2020-04-29T04:54:51Z</dcterms:modified>
</cp:coreProperties>
</file>